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CC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2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Tm="2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2743200" y="533400"/>
            <a:ext cx="6400800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84th Annual Session of the Indian Ceramic Society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72nd Annual Session of All India Pottery Manufacturers’ Association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46th Annual Session of Indian Institute of Ceramics</a:t>
            </a:r>
          </a:p>
          <a:p>
            <a:pPr algn="ctr">
              <a:spcAft>
                <a:spcPts val="1200"/>
              </a:spcAft>
            </a:pPr>
            <a:r>
              <a:rPr lang="en-US" b="1" i="1" dirty="0" smtClean="0">
                <a:solidFill>
                  <a:srgbClr val="00FF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lang="en-US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CC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National Seminar on “Propelling Innovations in Glass And Ceramics For </a:t>
            </a:r>
            <a:r>
              <a:rPr lang="en-US" b="1" dirty="0" err="1" smtClean="0">
                <a:solidFill>
                  <a:srgbClr val="00CC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Atmanirbhar</a:t>
            </a:r>
            <a:r>
              <a:rPr lang="en-US" b="1" dirty="0" smtClean="0">
                <a:solidFill>
                  <a:srgbClr val="00CC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Bharat”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b="1" i="1" dirty="0" smtClean="0">
                <a:solidFill>
                  <a:srgbClr val="00FF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Organized by 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Indian Ceramic Society, Kolkata Chapter</a:t>
            </a:r>
          </a:p>
          <a:p>
            <a:pPr algn="ctr"/>
            <a:r>
              <a:rPr lang="en-US" b="1" i="1" dirty="0" smtClean="0">
                <a:solidFill>
                  <a:srgbClr val="00FF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association with     </a:t>
            </a:r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</a:t>
            </a:r>
          </a:p>
          <a:p>
            <a:r>
              <a:rPr lang="en-US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CSIR-Central Glass &amp; Ceramic Research Institute</a:t>
            </a:r>
          </a:p>
          <a:p>
            <a:pPr algn="ctr">
              <a:spcAft>
                <a:spcPts val="1200"/>
              </a:spcAft>
            </a:pPr>
            <a:r>
              <a:rPr lang="en-US" b="1" i="1" dirty="0" smtClean="0">
                <a:solidFill>
                  <a:srgbClr val="00FF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During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10-12 December, 2020</a:t>
            </a:r>
          </a:p>
          <a:p>
            <a:pPr algn="ctr"/>
            <a:endParaRPr lang="en-US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endParaRPr lang="en-US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675" y="381000"/>
            <a:ext cx="540000" cy="53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54000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540000" cy="54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" y="228600"/>
            <a:ext cx="648511" cy="54864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PHOTOGRAPHS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2286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FELICITATION OF THE DIGNITARIES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H.S.Tripathi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Vice President, IIC felicitated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Sitendu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Chairman, Org. Comm.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8077200" cy="5410199"/>
          </a:xfrm>
          <a:prstGeom prst="rect">
            <a:avLst/>
          </a:prstGeom>
        </p:spPr>
      </p:pic>
    </p:spTree>
  </p:cSld>
  <p:clrMapOvr>
    <a:masterClrMapping/>
  </p:clrMapOvr>
  <p:transition spd="slow" advTm="2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2286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FELICITATION OF THE DIGNITARIES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Arup Kumar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Chattopadhyay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AIPMA felicitated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Sitendu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Chairman, Org. Comm.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1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8153399" cy="5410200"/>
          </a:xfrm>
          <a:prstGeom prst="rect">
            <a:avLst/>
          </a:prstGeom>
        </p:spPr>
      </p:pic>
    </p:spTree>
  </p:cSld>
  <p:clrMapOvr>
    <a:masterClrMapping/>
  </p:clrMapOvr>
  <p:transition spd="slow" advTm="2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Address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Sitendu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Chairman, Organizing Committee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8153400" cy="5334000"/>
          </a:xfrm>
          <a:prstGeom prst="rect">
            <a:avLst/>
          </a:prstGeom>
        </p:spPr>
      </p:pic>
    </p:spTree>
  </p:cSld>
  <p:clrMapOvr>
    <a:masterClrMapping/>
  </p:clrMapOvr>
  <p:transition spd="slow" advTm="2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Address by Dr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Dipayan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Sanyal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Director (Officiating), CSIR-CGCRI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8153400" cy="5257800"/>
          </a:xfrm>
          <a:prstGeom prst="rect">
            <a:avLst/>
          </a:prstGeom>
        </p:spPr>
      </p:pic>
    </p:spTree>
  </p:cSld>
  <p:clrMapOvr>
    <a:masterClrMapping/>
  </p:clrMapOvr>
  <p:transition spd="slow" advTm="2000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Presidential Address by Dr. K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Muraleedharan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InCerS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8077200" cy="54102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PRESIDENTIAL ADDRESSES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2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Presidential Address by Dr. Arup Kumar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Chattopadhyay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AIPMA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PRESIDENTIAL ADDRESSES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1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8153400" cy="5334000"/>
          </a:xfrm>
          <a:prstGeom prst="rect">
            <a:avLst/>
          </a:prstGeom>
        </p:spPr>
      </p:pic>
    </p:spTree>
  </p:cSld>
  <p:clrMapOvr>
    <a:masterClrMapping/>
  </p:clrMapOvr>
  <p:transition spd="slow" advTm="2000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Presidential Address by Dr H 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Tripathi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Vice President, IIC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PRESIDENTIAL ADDRESSES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1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8153400" cy="5410200"/>
          </a:xfrm>
          <a:prstGeom prst="rect">
            <a:avLst/>
          </a:prstGeom>
        </p:spPr>
      </p:pic>
    </p:spTree>
  </p:cSld>
  <p:clrMapOvr>
    <a:masterClrMapping/>
  </p:clrMapOvr>
  <p:transition spd="slow" advTm="2000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Saumen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Sinha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Recipient of Refractory Technologist Award (2020)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INCERS</a:t>
            </a:r>
            <a:endParaRPr lang="en-US" sz="2000" i="1" dirty="0" smtClean="0"/>
          </a:p>
        </p:txBody>
      </p:sp>
      <p:pic>
        <p:nvPicPr>
          <p:cNvPr id="6" name="image1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8153400" cy="5029200"/>
          </a:xfrm>
          <a:prstGeom prst="rect">
            <a:avLst/>
          </a:prstGeom>
        </p:spPr>
      </p:pic>
    </p:spTree>
  </p:cSld>
  <p:clrMapOvr>
    <a:masterClrMapping/>
  </p:clrMapOvr>
  <p:transition spd="slow" advTm="2000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Uttam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Ghorai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one of the Recipients of Dr R. L.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Thakur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Memorial Award (2020) accepting award from Dr 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Muraleedharan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InCerS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INCERS</a:t>
            </a:r>
            <a:endParaRPr lang="en-US" sz="2000" i="1" dirty="0" smtClean="0"/>
          </a:p>
        </p:txBody>
      </p:sp>
      <p:pic>
        <p:nvPicPr>
          <p:cNvPr id="5" name="image2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8153400" cy="4876800"/>
          </a:xfrm>
          <a:prstGeom prst="rect">
            <a:avLst/>
          </a:prstGeom>
        </p:spPr>
      </p:pic>
    </p:spTree>
  </p:cSld>
  <p:clrMapOvr>
    <a:masterClrMapping/>
  </p:clrMapOvr>
  <p:transition spd="slow" advTm="2000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Prosenjit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Das, one of the Recipients of Dr R. L.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Thakur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Memorial Award (2020), accepting award from Dr 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Muraleedharan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InCerS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INCERS</a:t>
            </a:r>
            <a:endParaRPr lang="en-US" sz="2000" i="1" dirty="0" smtClean="0"/>
          </a:p>
        </p:txBody>
      </p:sp>
      <p:pic>
        <p:nvPicPr>
          <p:cNvPr id="5" name="image2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8153400" cy="5029200"/>
          </a:xfrm>
          <a:prstGeom prst="rect">
            <a:avLst/>
          </a:prstGeom>
        </p:spPr>
      </p:pic>
    </p:spTree>
  </p:cSld>
  <p:clrMapOvr>
    <a:masterClrMapping/>
  </p:clrMapOvr>
  <p:transition spd="slow" advTm="2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00400" y="228600"/>
            <a:ext cx="1725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Inaugural Session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53340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LIGHTENING OF LAMP</a:t>
            </a:r>
            <a:endParaRPr lang="en-US" dirty="0"/>
          </a:p>
        </p:txBody>
      </p:sp>
      <p:pic>
        <p:nvPicPr>
          <p:cNvPr id="6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8153400" cy="525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2484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Lightening of Lamp by Dr 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Muraleedharan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InCerS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during inaugural session.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Chandresh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Agarwal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one of the Recipients of Prof.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Sasadhar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Ray Memorial Award (2020), accepting award from Dr 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Muraleedharan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InCerS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INCERS</a:t>
            </a:r>
            <a:endParaRPr lang="en-US" sz="2000" i="1" dirty="0" smtClean="0"/>
          </a:p>
        </p:txBody>
      </p:sp>
      <p:pic>
        <p:nvPicPr>
          <p:cNvPr id="5" name="image1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153400" cy="4953000"/>
          </a:xfrm>
          <a:prstGeom prst="rect">
            <a:avLst/>
          </a:prstGeom>
        </p:spPr>
      </p:pic>
    </p:spTree>
  </p:cSld>
  <p:clrMapOvr>
    <a:masterClrMapping/>
  </p:clrMapOvr>
  <p:transition spd="slow" advTm="2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72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Gobinda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Pahari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one of the Recipients of Prof.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Sasadhar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Ray Memorial Award (2020), accepting award from Dr 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Muraleedharan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InCerS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INCERS</a:t>
            </a:r>
            <a:endParaRPr lang="en-US" sz="2000" i="1" dirty="0" smtClean="0"/>
          </a:p>
        </p:txBody>
      </p:sp>
      <p:pic>
        <p:nvPicPr>
          <p:cNvPr id="6" name="image1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153399" cy="4876800"/>
          </a:xfrm>
          <a:prstGeom prst="rect">
            <a:avLst/>
          </a:prstGeom>
        </p:spPr>
      </p:pic>
    </p:spTree>
  </p:cSld>
  <p:clrMapOvr>
    <a:masterClrMapping/>
  </p:clrMapOvr>
  <p:transition spd="slow" advTm="2000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80782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H. S.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Tripathi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receiving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Malaviya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Award (2020) for his paper, “Study of Densification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Microstructure vis-à-vis High Temperature Properties of Commercially Available Indian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Magnesites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”, from Dr 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Muraleedharan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InCerS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INCERS</a:t>
            </a:r>
            <a:endParaRPr lang="en-US" sz="2000" i="1" dirty="0" smtClean="0"/>
          </a:p>
        </p:txBody>
      </p:sp>
      <p:pic>
        <p:nvPicPr>
          <p:cNvPr id="6" name="image2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8077199" cy="4495800"/>
          </a:xfrm>
          <a:prstGeom prst="rect">
            <a:avLst/>
          </a:prstGeom>
        </p:spPr>
      </p:pic>
    </p:spTree>
  </p:cSld>
  <p:clrMapOvr>
    <a:masterClrMapping/>
  </p:clrMapOvr>
  <p:transition spd="slow" advTm="2000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80782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Ashis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receiving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Deokaran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Award (2020) for his paper, “A Comparative Property Investigation of Lithium Phosphate Glass Melted in Microwave and Conventional Heating”, from Dr 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Muraleedharan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InCerS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INCERS</a:t>
            </a:r>
            <a:endParaRPr lang="en-US" sz="2000" i="1" dirty="0" smtClean="0"/>
          </a:p>
        </p:txBody>
      </p:sp>
      <p:pic>
        <p:nvPicPr>
          <p:cNvPr id="5" name="image2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8153400" cy="4648200"/>
          </a:xfrm>
          <a:prstGeom prst="rect">
            <a:avLst/>
          </a:prstGeom>
        </p:spPr>
      </p:pic>
    </p:spTree>
  </p:cSld>
  <p:clrMapOvr>
    <a:masterClrMapping/>
  </p:clrMapOvr>
  <p:transition spd="slow" advTm="2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43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Announcement of Best Chapter Award (2020) —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Karnataka Chapter and (ii) Kerala Chapter</a:t>
            </a:r>
          </a:p>
          <a:p>
            <a:r>
              <a:rPr lang="en-US" sz="1600" dirty="0" smtClean="0"/>
              <a:t> </a:t>
            </a:r>
            <a:endParaRPr lang="en-US" sz="1600" i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INCERS</a:t>
            </a:r>
            <a:endParaRPr lang="en-US" sz="2000" i="1" dirty="0" smtClean="0"/>
          </a:p>
        </p:txBody>
      </p:sp>
      <p:pic>
        <p:nvPicPr>
          <p:cNvPr id="5" name="image2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153400" cy="4800600"/>
          </a:xfrm>
          <a:prstGeom prst="rect">
            <a:avLst/>
          </a:prstGeom>
        </p:spPr>
      </p:pic>
    </p:spTree>
  </p:cSld>
  <p:clrMapOvr>
    <a:masterClrMapping/>
  </p:clrMapOvr>
  <p:transition spd="slow" advTm="2000"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Suresh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Smriti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Puroshkar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Shri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Amit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Kr. De of A.K. Industrial Corp.</a:t>
            </a:r>
            <a:r>
              <a:rPr lang="en-US" sz="1600" dirty="0" smtClean="0"/>
              <a:t> </a:t>
            </a:r>
            <a:endParaRPr lang="en-US" sz="1600" i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AIPMA   </a:t>
            </a:r>
          </a:p>
        </p:txBody>
      </p:sp>
      <p:pic>
        <p:nvPicPr>
          <p:cNvPr id="6" name="image2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8153400" cy="4876800"/>
          </a:xfrm>
          <a:prstGeom prst="rect">
            <a:avLst/>
          </a:prstGeom>
        </p:spPr>
      </p:pic>
    </p:spTree>
  </p:cSld>
  <p:clrMapOvr>
    <a:masterClrMapping/>
  </p:clrMapOvr>
  <p:transition spd="slow" advTm="2000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G.K.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Bhagat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Memorial Award– Miss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Champa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Garai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R K Potteries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/>
              <a:t> </a:t>
            </a:r>
            <a:endParaRPr lang="en-US" sz="1600" i="1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AIPMA   </a:t>
            </a:r>
          </a:p>
        </p:txBody>
      </p:sp>
      <p:pic>
        <p:nvPicPr>
          <p:cNvPr id="5" name="image2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8153400" cy="4952999"/>
          </a:xfrm>
          <a:prstGeom prst="rect">
            <a:avLst/>
          </a:prstGeom>
        </p:spPr>
      </p:pic>
    </p:spTree>
  </p:cSld>
  <p:clrMapOvr>
    <a:masterClrMapping/>
  </p:clrMapOvr>
  <p:transition spd="slow" advTm="2000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Ghanshyam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Misra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Innovation Award- Dr H.S.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Tripathi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(CSIR-CGCRI, Kolkata)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dirty="0" smtClean="0"/>
              <a:t>PRESENTATION OF AWARDS OF AIPMA   </a:t>
            </a:r>
          </a:p>
        </p:txBody>
      </p:sp>
      <p:pic>
        <p:nvPicPr>
          <p:cNvPr id="5" name="image2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8153400" cy="4495800"/>
          </a:xfrm>
          <a:prstGeom prst="rect">
            <a:avLst/>
          </a:prstGeom>
        </p:spPr>
      </p:pic>
    </p:spTree>
  </p:cSld>
  <p:clrMapOvr>
    <a:masterClrMapping/>
  </p:clrMapOvr>
  <p:transition spd="slow" advTm="2000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Dignitaries on the Dais during the National Anthem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spc="100" dirty="0" smtClean="0"/>
              <a:t>NATIONAL ANTHEM</a:t>
            </a:r>
            <a:endParaRPr lang="en-US" sz="2000" spc="100" dirty="0" smtClean="0"/>
          </a:p>
          <a:p>
            <a:endParaRPr lang="en-US" sz="2000" b="1" dirty="0" smtClean="0"/>
          </a:p>
        </p:txBody>
      </p:sp>
      <p:pic>
        <p:nvPicPr>
          <p:cNvPr id="6" name="image2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153400" cy="4953000"/>
          </a:xfrm>
          <a:prstGeom prst="rect">
            <a:avLst/>
          </a:prstGeom>
        </p:spPr>
      </p:pic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 group of Audience during the National Anthem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spc="100" dirty="0" smtClean="0"/>
              <a:t> NATIONAL ANTHEM</a:t>
            </a:r>
            <a:endParaRPr lang="en-US" sz="2000" b="1" dirty="0" smtClean="0"/>
          </a:p>
        </p:txBody>
      </p:sp>
      <p:pic>
        <p:nvPicPr>
          <p:cNvPr id="6" name="image2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153400" cy="4953000"/>
          </a:xfrm>
          <a:prstGeom prst="rect">
            <a:avLst/>
          </a:prstGeom>
        </p:spPr>
      </p:pic>
    </p:spTree>
  </p:cSld>
  <p:clrMapOvr>
    <a:masterClrMapping/>
  </p:clrMapOvr>
  <p:transition spd="slow" advTm="2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352800" y="228600"/>
            <a:ext cx="1725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Inaugural Session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5334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LIGHTENING OF LAMP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Lightening of Lamp by Dr A. 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Chattopadhyay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AIPMA during inaugural session.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8153400" cy="5257800"/>
          </a:xfrm>
          <a:prstGeom prst="rect">
            <a:avLst/>
          </a:prstGeom>
        </p:spPr>
      </p:pic>
    </p:spTree>
  </p:cSld>
  <p:clrMapOvr>
    <a:masterClrMapping/>
  </p:clrMapOvr>
  <p:transition spd="slow" advTm="2000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60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 group of Audience during the National Anthem</a:t>
            </a: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76400" y="304800"/>
            <a:ext cx="5029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spc="100" dirty="0" smtClean="0"/>
              <a:t> NATIONAL ANTHEM</a:t>
            </a:r>
            <a:endParaRPr lang="en-US" sz="2000" b="1" dirty="0" smtClean="0"/>
          </a:p>
        </p:txBody>
      </p:sp>
      <p:pic>
        <p:nvPicPr>
          <p:cNvPr id="6" name="image30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8153400" cy="5029200"/>
          </a:xfrm>
          <a:prstGeom prst="rect">
            <a:avLst/>
          </a:prstGeom>
        </p:spPr>
      </p:pic>
    </p:spTree>
  </p:cSld>
  <p:clrMapOvr>
    <a:masterClrMapping/>
  </p:clrMapOvr>
  <p:transition spd="slow" advTm="2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56565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33rd M. G.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Bhagat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Memorial Lecture delivered by Professor Dr.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nat.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habil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Alexander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Michaelis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President of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Fraunhofer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Institute for Ceramic Technologies and Systems IKTS, Dresden, Germany and Full Professor at University of Dresden, in virtual platform on the topic, “Advanced Ceramics for Energy and Environmental Technology”.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66800" y="152400"/>
            <a:ext cx="5715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2000" b="1" spc="100" dirty="0" smtClean="0"/>
              <a:t> </a:t>
            </a:r>
            <a:r>
              <a:rPr lang="en-US" sz="2000" b="1" u="sng" dirty="0" smtClean="0"/>
              <a:t>33RD M. G. BHAGAT MEMORIAL LECTURE</a:t>
            </a:r>
            <a:endParaRPr lang="en-US" sz="2000" b="1" dirty="0" smtClean="0"/>
          </a:p>
        </p:txBody>
      </p:sp>
      <p:pic>
        <p:nvPicPr>
          <p:cNvPr id="5" name="image3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4114800" cy="4724400"/>
          </a:xfrm>
          <a:prstGeom prst="rect">
            <a:avLst/>
          </a:prstGeom>
        </p:spPr>
      </p:pic>
      <p:pic>
        <p:nvPicPr>
          <p:cNvPr id="8" name="image3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990600"/>
            <a:ext cx="4038600" cy="4724400"/>
          </a:xfrm>
          <a:prstGeom prst="rect">
            <a:avLst/>
          </a:prstGeom>
        </p:spPr>
      </p:pic>
    </p:spTree>
  </p:cSld>
  <p:clrMapOvr>
    <a:masterClrMapping/>
  </p:clrMapOvr>
  <p:transition spd="slow" advTm="2000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352800" y="228600"/>
            <a:ext cx="1725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Inaugural Session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5334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LIGHTENING OF LAMP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6172200"/>
            <a:ext cx="792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Lightening of Lamp by Dr H. S.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Tripathi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Vice-President, IIC during inaugural session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153400" cy="5257800"/>
          </a:xfrm>
          <a:prstGeom prst="rect">
            <a:avLst/>
          </a:prstGeom>
        </p:spPr>
      </p:pic>
    </p:spTree>
  </p:cSld>
  <p:clrMapOvr>
    <a:masterClrMapping/>
  </p:clrMapOvr>
  <p:transition spd="slow" advTm="2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352800" y="228600"/>
            <a:ext cx="1725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Inaugural Session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5334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LIGHTENING OF LAMP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Lightening of Lamp by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Sitendu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Chairman of the Organizing Committee during inaugural session.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153400" cy="5181599"/>
          </a:xfrm>
          <a:prstGeom prst="rect">
            <a:avLst/>
          </a:prstGeom>
        </p:spPr>
      </p:pic>
    </p:spTree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2286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FELICITATION OF THE DIGNITARIES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617220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Dignitaries on the Dais</a:t>
            </a:r>
            <a:endParaRPr lang="en-US" sz="2000" dirty="0"/>
          </a:p>
        </p:txBody>
      </p:sp>
      <p:pic>
        <p:nvPicPr>
          <p:cNvPr id="6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8153400" cy="5486400"/>
          </a:xfrm>
          <a:prstGeom prst="rect">
            <a:avLst/>
          </a:prstGeom>
        </p:spPr>
      </p:pic>
    </p:spTree>
  </p:cSld>
  <p:clrMapOvr>
    <a:masterClrMapping/>
  </p:clrMapOvr>
  <p:transition spd="slow" advTm="2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2286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FELICITATION OF THE DIGNITARIES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Welcome Address by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Sitendu</a:t>
            </a:r>
            <a:r>
              <a:rPr lang="en-US" dirty="0" smtClean="0"/>
              <a:t> </a:t>
            </a:r>
            <a:r>
              <a:rPr lang="en-US" dirty="0" err="1" smtClean="0"/>
              <a:t>Mandal</a:t>
            </a:r>
            <a:r>
              <a:rPr lang="en-US" dirty="0" smtClean="0"/>
              <a:t>, Chairman, Organizing</a:t>
            </a:r>
            <a:r>
              <a:rPr lang="en-US" b="1" dirty="0" smtClean="0"/>
              <a:t> </a:t>
            </a:r>
            <a:r>
              <a:rPr lang="en-US" dirty="0" smtClean="0"/>
              <a:t>committee.</a:t>
            </a:r>
            <a:endParaRPr lang="en-US" dirty="0"/>
          </a:p>
        </p:txBody>
      </p:sp>
      <p:pic>
        <p:nvPicPr>
          <p:cNvPr id="8" name="image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8153399" cy="5562600"/>
          </a:xfrm>
          <a:prstGeom prst="rect">
            <a:avLst/>
          </a:prstGeom>
        </p:spPr>
      </p:pic>
    </p:spTree>
  </p:cSld>
  <p:clrMapOvr>
    <a:masterClrMapping/>
  </p:clrMapOvr>
  <p:transition spd="slow" advTm="2000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2286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FELICITATION OF THE DIGNITARIES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Dipayan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Sanyal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Director (Officiating), CSIR-CGCRI felicitated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Sitendu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Chairman of the Organizing Committee.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8153400" cy="5257800"/>
          </a:xfrm>
          <a:prstGeom prst="rect">
            <a:avLst/>
          </a:prstGeom>
        </p:spPr>
      </p:pic>
    </p:spTree>
  </p:cSld>
  <p:clrMapOvr>
    <a:masterClrMapping/>
  </p:clrMapOvr>
  <p:transition spd="slow" advTm="2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2286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FELICITATION OF THE DIGNITARIES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 K.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Muraleedharan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President,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InCerS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felicitated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Sitendu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Chairman, Org. Comm.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8153400" cy="5257800"/>
          </a:xfrm>
          <a:prstGeom prst="rect">
            <a:avLst/>
          </a:prstGeom>
        </p:spPr>
      </p:pic>
    </p:spTree>
  </p:cSld>
  <p:clrMapOvr>
    <a:masterClrMapping/>
  </p:clrMapOvr>
  <p:transition spd="slow" advTm="2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</TotalTime>
  <Words>676</Words>
  <Application>Microsoft Office PowerPoint</Application>
  <PresentationFormat>On-screen Show (4:3)</PresentationFormat>
  <Paragraphs>78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57</cp:revision>
  <dcterms:created xsi:type="dcterms:W3CDTF">2006-08-16T00:00:00Z</dcterms:created>
  <dcterms:modified xsi:type="dcterms:W3CDTF">2021-01-19T11:24:17Z</dcterms:modified>
</cp:coreProperties>
</file>